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53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819A947E-28AB-4BAA-ABA0-4582258A0935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1704096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23520" y="5873760"/>
            <a:ext cx="1704096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A74E69D4-71A8-438B-9DF6-B68C3A3326A6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93553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623520" y="587376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9355320" y="587376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9C5C4459-2705-44CC-B789-1E39A800017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6385320" y="230508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12147120" y="230508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623520" y="587376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6385320" y="587376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12147120" y="587376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374CB3C4-E9F8-47EA-8B88-558C751003EC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EBF4709-6892-4486-9B6D-7CE72B6D2F8F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623520" y="2305080"/>
            <a:ext cx="17040960" cy="6832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59C50913-2EA7-42F2-BF98-50FA2A87C75C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17040960" cy="6832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1C8AB5EF-ACB1-449A-9768-668A5DA9DED5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8315640" cy="6832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9355320" y="2305080"/>
            <a:ext cx="8315640" cy="6832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B0E2ABFA-F00B-4C87-87EB-8EDA96F0587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A2438C67-EC85-46C7-A446-3518A3530C2E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23520" y="889920"/>
            <a:ext cx="17040960" cy="530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739A120-1F92-48D8-80EF-D75D6D29D9C7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9355320" y="2305080"/>
            <a:ext cx="8315640" cy="6832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623520" y="587376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6356F81-E58B-4F23-A5FF-0E6671FC5571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23520" y="2305080"/>
            <a:ext cx="17040960" cy="6832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F3DE1382-DE04-4B13-B93B-C2A73014E720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8315640" cy="6832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93553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9355320" y="587376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07ABC864-763A-48F5-9B0D-59D7542BC8D4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93553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3520" y="5873760"/>
            <a:ext cx="1704096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8900933C-4572-4690-97AB-D1540561992A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1704096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520" y="5873760"/>
            <a:ext cx="1704096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8168D034-6C2E-4076-ACB0-EBA100A09235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93553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623520" y="587376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9355320" y="587376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044F672D-55A1-4700-993A-60E94CEBA996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6385320" y="230508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12147120" y="230508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623520" y="587376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6385320" y="587376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12147120" y="587376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51EFB715-E8DD-4A66-9506-BD01EA719F8C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17040960" cy="6832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CE97B5C2-ECB6-4BE5-BF43-1201DA391F9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8315640" cy="6832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9355320" y="2305080"/>
            <a:ext cx="8315640" cy="6832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51132299-BC5A-4303-96E0-052A061B33A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45EB08D8-2A92-4A28-BEB6-B2AB4F9BE5B9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23520" y="889920"/>
            <a:ext cx="17040960" cy="530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3E18F578-1810-456E-9E93-1361BFEBDF92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9355320" y="2305080"/>
            <a:ext cx="8315640" cy="6832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623520" y="587376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19A63F0A-B6D9-4782-B62F-58BD75A28D09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8315640" cy="6832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93553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9355320" y="587376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8E54C388-38AD-4BC2-B9C9-6C0315505EF9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93553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623520" y="5873760"/>
            <a:ext cx="17040960" cy="3258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lstStyle/>
          <a:p>
            <a:fld id="{9A8C8D9B-D6C6-450B-A23D-6D510F14ADF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23520" y="1489320"/>
            <a:ext cx="17040960" cy="4104720"/>
          </a:xfrm>
          <a:prstGeom prst="rect">
            <a:avLst/>
          </a:prstGeom>
          <a:noFill/>
          <a:ln w="0">
            <a:noFill/>
          </a:ln>
        </p:spPr>
        <p:txBody>
          <a:bodyPr lIns="182880" tIns="182880" rIns="182880" bIns="182880" anchor="b">
            <a:normAutofit/>
          </a:bodyPr>
          <a:lstStyle/>
          <a:p>
            <a:r>
              <a:rPr lang="en-US" sz="10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" name="PlaceHolder 2"/>
          <p:cNvSpPr>
            <a:spLocks noGrp="1"/>
          </p:cNvSpPr>
          <p:nvPr>
            <p:ph type="sldNum" idx="1"/>
          </p:nvPr>
        </p:nvSpPr>
        <p:spPr>
          <a:xfrm>
            <a:off x="16944840" y="9326520"/>
            <a:ext cx="1096920" cy="786960"/>
          </a:xfrm>
          <a:prstGeom prst="rect">
            <a:avLst/>
          </a:prstGeom>
          <a:noFill/>
          <a:ln w="0">
            <a:noFill/>
          </a:ln>
        </p:spPr>
        <p:txBody>
          <a:bodyPr lIns="182880" tIns="182880" rIns="182880" bIns="18288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pos="0" algn="l"/>
              </a:tabLst>
              <a:defRPr lang="ru" sz="2000" b="0" strike="noStrike" spc="-1">
                <a:solidFill>
                  <a:srgbClr val="595959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fld id="{2FC63B40-F4C5-40CE-84A2-8F2CB330CC73}" type="slidenum">
              <a:rPr lang="ru" sz="2000" b="0" strike="noStrike" spc="-1">
                <a:solidFill>
                  <a:srgbClr val="595959"/>
                </a:solidFill>
                <a:latin typeface="Arial"/>
                <a:ea typeface="Arial"/>
              </a:rPr>
              <a:t>‹#›</a:t>
            </a:fld>
            <a:endParaRPr lang="en-US" sz="20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182880" tIns="182880" rIns="182880" bIns="182880" anchor="t">
            <a:normAutofit fontScale="91000"/>
          </a:bodyPr>
          <a:lstStyle/>
          <a:p>
            <a:r>
              <a:rPr lang="en-US" sz="56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23520" y="2305080"/>
            <a:ext cx="17040960" cy="6832440"/>
          </a:xfrm>
          <a:prstGeom prst="rect">
            <a:avLst/>
          </a:prstGeom>
          <a:noFill/>
          <a:ln w="0">
            <a:noFill/>
          </a:ln>
        </p:spPr>
        <p:txBody>
          <a:bodyPr lIns="182880" tIns="182880" rIns="182880" bIns="18288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6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6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6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6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6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6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6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41" name="PlaceHolder 3"/>
          <p:cNvSpPr>
            <a:spLocks noGrp="1"/>
          </p:cNvSpPr>
          <p:nvPr>
            <p:ph type="sldNum" idx="2"/>
          </p:nvPr>
        </p:nvSpPr>
        <p:spPr>
          <a:xfrm>
            <a:off x="16944840" y="9326520"/>
            <a:ext cx="1096920" cy="786960"/>
          </a:xfrm>
          <a:prstGeom prst="rect">
            <a:avLst/>
          </a:prstGeom>
          <a:noFill/>
          <a:ln w="0">
            <a:noFill/>
          </a:ln>
        </p:spPr>
        <p:txBody>
          <a:bodyPr lIns="182880" tIns="182880" rIns="182880" bIns="18288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pos="0" algn="l"/>
              </a:tabLst>
              <a:defRPr lang="ru" sz="2000" b="0" strike="noStrike" spc="-1">
                <a:solidFill>
                  <a:srgbClr val="595959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fld id="{92E00B41-D470-45A5-96C9-C992E92EAE76}" type="slidenum">
              <a:rPr lang="ru" sz="2000" b="0" strike="noStrike" spc="-1">
                <a:solidFill>
                  <a:srgbClr val="595959"/>
                </a:solidFill>
                <a:latin typeface="Arial"/>
                <a:ea typeface="Arial"/>
              </a:rPr>
              <a:t>‹#›</a:t>
            </a:fld>
            <a:endParaRPr lang="en-US" sz="20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54;p13"/>
          <p:cNvSpPr/>
          <p:nvPr/>
        </p:nvSpPr>
        <p:spPr>
          <a:xfrm>
            <a:off x="1080000" y="5143680"/>
            <a:ext cx="16127640" cy="406332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79" name="Google Shape;55;p13"/>
          <p:cNvPicPr/>
          <p:nvPr/>
        </p:nvPicPr>
        <p:blipFill>
          <a:blip r:embed="rId2"/>
          <a:srcRect l="14409" r="56434"/>
          <a:stretch/>
        </p:blipFill>
        <p:spPr>
          <a:xfrm>
            <a:off x="9144000" y="0"/>
            <a:ext cx="5967000" cy="10286640"/>
          </a:xfrm>
          <a:prstGeom prst="rect">
            <a:avLst/>
          </a:prstGeom>
          <a:ln w="0">
            <a:noFill/>
          </a:ln>
        </p:spPr>
      </p:pic>
      <p:sp>
        <p:nvSpPr>
          <p:cNvPr id="80" name="Google Shape;56;p13"/>
          <p:cNvSpPr/>
          <p:nvPr/>
        </p:nvSpPr>
        <p:spPr>
          <a:xfrm rot="5400000">
            <a:off x="6063840" y="6126840"/>
            <a:ext cx="6160320" cy="6160320"/>
          </a:xfrm>
          <a:prstGeom prst="chord">
            <a:avLst>
              <a:gd name="adj1" fmla="val 5396159"/>
              <a:gd name="adj2" fmla="val 16200000"/>
            </a:avLst>
          </a:prstGeom>
          <a:solidFill>
            <a:srgbClr val="E06666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" name="Google Shape;57;p13"/>
          <p:cNvSpPr/>
          <p:nvPr/>
        </p:nvSpPr>
        <p:spPr>
          <a:xfrm>
            <a:off x="1080000" y="1080000"/>
            <a:ext cx="4850640" cy="2011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" sz="12000" strike="noStrike" spc="-1" dirty="0">
                <a:solidFill>
                  <a:srgbClr val="000000"/>
                </a:solidFill>
                <a:latin typeface="Russo One"/>
                <a:ea typeface="Russo One"/>
              </a:rPr>
              <a:t>Japan</a:t>
            </a:r>
            <a:endParaRPr lang="en-US" sz="12000" strike="noStrike" spc="-1" dirty="0">
              <a:latin typeface="Arial"/>
            </a:endParaRPr>
          </a:p>
        </p:txBody>
      </p:sp>
      <p:sp>
        <p:nvSpPr>
          <p:cNvPr id="82" name="Google Shape;59;p13"/>
          <p:cNvSpPr/>
          <p:nvPr/>
        </p:nvSpPr>
        <p:spPr>
          <a:xfrm>
            <a:off x="1445040" y="5499864"/>
            <a:ext cx="4041360" cy="2954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3000" b="0" strike="noStrike" spc="-1" dirty="0">
                <a:solidFill>
                  <a:srgbClr val="000000"/>
                </a:solidFill>
                <a:latin typeface="Russo One"/>
                <a:ea typeface="Russo One"/>
              </a:rPr>
              <a:t>B</a:t>
            </a:r>
            <a:r>
              <a:rPr lang="ru" sz="3000" b="0" strike="noStrike" spc="-1" dirty="0">
                <a:solidFill>
                  <a:srgbClr val="000000"/>
                </a:solidFill>
                <a:latin typeface="Russo One"/>
                <a:ea typeface="Russo One"/>
              </a:rPr>
              <a:t>y</a:t>
            </a:r>
            <a:r>
              <a:rPr lang="en-GB" sz="3000" spc="-1" dirty="0">
                <a:solidFill>
                  <a:srgbClr val="000000"/>
                </a:solidFill>
                <a:latin typeface="Russo One"/>
                <a:ea typeface="Russo One"/>
              </a:rPr>
              <a:t> </a:t>
            </a:r>
            <a:r>
              <a:rPr lang="en-GB" sz="3000" spc="-1" dirty="0">
                <a:solidFill>
                  <a:srgbClr val="000000"/>
                </a:solidFill>
                <a:latin typeface="Russo One"/>
              </a:rPr>
              <a:t>Group I:</a:t>
            </a: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endParaRPr lang="en-US" sz="30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3000" b="0" strike="noStrike" spc="-1" dirty="0">
                <a:solidFill>
                  <a:srgbClr val="000000"/>
                </a:solidFill>
                <a:latin typeface="Russo One"/>
                <a:ea typeface="Russo One"/>
              </a:rPr>
              <a:t>Fulham Karimu</a:t>
            </a:r>
            <a:endParaRPr lang="en-US" sz="30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3000" b="0" strike="noStrike" spc="-1" dirty="0" err="1">
                <a:solidFill>
                  <a:srgbClr val="000000"/>
                </a:solidFill>
                <a:latin typeface="Russo One"/>
                <a:ea typeface="Russo One"/>
              </a:rPr>
              <a:t>Paburo-san</a:t>
            </a:r>
            <a:endParaRPr lang="en-US" sz="30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3000" b="0" strike="noStrike" spc="-1" dirty="0">
                <a:solidFill>
                  <a:srgbClr val="000000"/>
                </a:solidFill>
                <a:latin typeface="Russo One"/>
                <a:ea typeface="Russo One"/>
              </a:rPr>
              <a:t>J (</a:t>
            </a:r>
            <a:r>
              <a:rPr lang="en-GB" sz="3000" b="0" strike="noStrike" spc="-1" dirty="0" err="1">
                <a:solidFill>
                  <a:srgbClr val="000000"/>
                </a:solidFill>
                <a:latin typeface="Russo One"/>
                <a:ea typeface="Russo One"/>
              </a:rPr>
              <a:t>hehe</a:t>
            </a:r>
            <a:r>
              <a:rPr lang="en-GB" sz="3000" b="0" strike="noStrike" spc="-1" dirty="0">
                <a:solidFill>
                  <a:srgbClr val="000000"/>
                </a:solidFill>
                <a:latin typeface="Russo One"/>
                <a:ea typeface="Russo One"/>
              </a:rPr>
              <a:t>)</a:t>
            </a:r>
            <a:endParaRPr lang="en-US" sz="30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3000" b="0" strike="noStrike" spc="-1" dirty="0">
                <a:solidFill>
                  <a:srgbClr val="000000"/>
                </a:solidFill>
                <a:latin typeface="Russo One"/>
                <a:ea typeface="Russo One"/>
              </a:rPr>
              <a:t>Haythem Rezgui</a:t>
            </a:r>
            <a:endParaRPr lang="en-US" sz="3000" b="0" strike="noStrike" spc="-1" dirty="0">
              <a:latin typeface="Arial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1445040" y="3078900"/>
            <a:ext cx="4572000" cy="12794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2800" b="0" strike="noStrike" spc="-1" dirty="0">
                <a:latin typeface="Arial"/>
              </a:rPr>
              <a:t>Group Assignment:</a:t>
            </a:r>
          </a:p>
          <a:p>
            <a:r>
              <a:rPr lang="en-US" sz="2800" b="0" strike="noStrike" spc="-1" dirty="0">
                <a:latin typeface="Arial"/>
              </a:rPr>
              <a:t>Data Science for Energy System Modelling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0;p19"/>
          <p:cNvSpPr/>
          <p:nvPr/>
        </p:nvSpPr>
        <p:spPr>
          <a:xfrm>
            <a:off x="1080000" y="1080000"/>
            <a:ext cx="16127640" cy="203148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2" name="Google Shape;151;p19"/>
          <p:cNvPicPr/>
          <p:nvPr/>
        </p:nvPicPr>
        <p:blipFill>
          <a:blip r:embed="rId2"/>
          <a:srcRect l="9587" r="56434"/>
          <a:stretch/>
        </p:blipFill>
        <p:spPr>
          <a:xfrm>
            <a:off x="2189520" y="0"/>
            <a:ext cx="6954120" cy="10286640"/>
          </a:xfrm>
          <a:prstGeom prst="rect">
            <a:avLst/>
          </a:prstGeom>
          <a:ln w="0">
            <a:noFill/>
          </a:ln>
        </p:spPr>
      </p:pic>
      <p:sp>
        <p:nvSpPr>
          <p:cNvPr id="153" name="Google Shape;152;p19"/>
          <p:cNvSpPr/>
          <p:nvPr/>
        </p:nvSpPr>
        <p:spPr>
          <a:xfrm>
            <a:off x="1080000" y="1264680"/>
            <a:ext cx="16127640" cy="1645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9600" b="0" strike="noStrike" spc="-1">
                <a:solidFill>
                  <a:srgbClr val="000000"/>
                </a:solidFill>
                <a:latin typeface="Russo One"/>
                <a:ea typeface="Russo One"/>
              </a:rPr>
              <a:t>Additional Slides</a:t>
            </a:r>
            <a:endParaRPr lang="en-US" sz="9600" b="0" strike="noStrike" spc="-1"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2A7A21-5A79-B78B-23BA-A6F6A9C83D1A}"/>
              </a:ext>
            </a:extLst>
          </p:cNvPr>
          <p:cNvSpPr txBox="1"/>
          <p:nvPr/>
        </p:nvSpPr>
        <p:spPr>
          <a:xfrm>
            <a:off x="969264" y="3296160"/>
            <a:ext cx="79512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ym typeface="Wingdings" panose="05000000000000000000" pitchFamily="2" charset="2"/>
              </a:rPr>
              <a:t> Eligible areas for Offshore wind power generation:</a:t>
            </a:r>
            <a:endParaRPr lang="en-GB" sz="2400" b="1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F0924BFE-5211-1EE1-C52A-5CB0E98F42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3160" y="3220896"/>
            <a:ext cx="6179850" cy="695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612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65;p14"/>
          <p:cNvSpPr/>
          <p:nvPr/>
        </p:nvSpPr>
        <p:spPr>
          <a:xfrm>
            <a:off x="1080000" y="1080000"/>
            <a:ext cx="16127640" cy="203148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6" name="Google Shape;66;p14"/>
          <p:cNvPicPr/>
          <p:nvPr/>
        </p:nvPicPr>
        <p:blipFill>
          <a:blip r:embed="rId2"/>
          <a:srcRect l="9587" r="56434"/>
          <a:stretch/>
        </p:blipFill>
        <p:spPr>
          <a:xfrm>
            <a:off x="2189520" y="0"/>
            <a:ext cx="6954120" cy="10286640"/>
          </a:xfrm>
          <a:prstGeom prst="rect">
            <a:avLst/>
          </a:prstGeom>
          <a:ln w="0">
            <a:noFill/>
          </a:ln>
        </p:spPr>
      </p:pic>
      <p:sp>
        <p:nvSpPr>
          <p:cNvPr id="87" name="Google Shape;67;p14"/>
          <p:cNvSpPr/>
          <p:nvPr/>
        </p:nvSpPr>
        <p:spPr>
          <a:xfrm>
            <a:off x="6246360" y="1264680"/>
            <a:ext cx="5794920" cy="1645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9600" b="0" strike="noStrike" spc="-1">
                <a:solidFill>
                  <a:srgbClr val="000000"/>
                </a:solidFill>
                <a:latin typeface="Russo One"/>
                <a:ea typeface="Russo One"/>
              </a:rPr>
              <a:t>Goal</a:t>
            </a:r>
            <a:endParaRPr lang="en-US" sz="9600" b="0" strike="noStrike" spc="-1">
              <a:latin typeface="Arial"/>
            </a:endParaRPr>
          </a:p>
        </p:txBody>
      </p:sp>
      <p:sp>
        <p:nvSpPr>
          <p:cNvPr id="88" name="TextBox 1"/>
          <p:cNvSpPr/>
          <p:nvPr/>
        </p:nvSpPr>
        <p:spPr>
          <a:xfrm>
            <a:off x="3696120" y="3818160"/>
            <a:ext cx="10895400" cy="546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just">
              <a:lnSpc>
                <a:spcPct val="100000"/>
              </a:lnSpc>
              <a:buNone/>
            </a:pPr>
            <a:r>
              <a:rPr lang="en-GB" sz="3000" b="0" strike="noStrike" spc="-1">
                <a:solidFill>
                  <a:srgbClr val="000000"/>
                </a:solidFill>
                <a:latin typeface="Russo One"/>
                <a:ea typeface="Arial"/>
              </a:rPr>
              <a:t>Investigate a 100% renewable energy system for Japan 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89" name="Google Shape;78;p15"/>
          <p:cNvSpPr/>
          <p:nvPr/>
        </p:nvSpPr>
        <p:spPr>
          <a:xfrm>
            <a:off x="1080000" y="5083560"/>
            <a:ext cx="2482920" cy="98712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000000"/>
                </a:solidFill>
                <a:latin typeface="Russo One"/>
                <a:ea typeface="Russo One"/>
              </a:rPr>
              <a:t>Shaping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90" name="Google Shape;79;p15"/>
          <p:cNvSpPr/>
          <p:nvPr/>
        </p:nvSpPr>
        <p:spPr>
          <a:xfrm>
            <a:off x="4491360" y="5083560"/>
            <a:ext cx="2482920" cy="98712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000000"/>
                </a:solidFill>
                <a:latin typeface="Russo One"/>
                <a:ea typeface="Russo One"/>
              </a:rPr>
              <a:t>Renewable Energy Pot.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91" name="Google Shape;80;p15"/>
          <p:cNvSpPr/>
          <p:nvPr/>
        </p:nvSpPr>
        <p:spPr>
          <a:xfrm>
            <a:off x="7902360" y="5083560"/>
            <a:ext cx="2482920" cy="98712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000000"/>
                </a:solidFill>
                <a:latin typeface="Russo One"/>
                <a:ea typeface="Russo One"/>
              </a:rPr>
              <a:t>Building a PyPSA Model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92" name="Google Shape;81;p15"/>
          <p:cNvSpPr/>
          <p:nvPr/>
        </p:nvSpPr>
        <p:spPr>
          <a:xfrm>
            <a:off x="11313720" y="5083560"/>
            <a:ext cx="2482920" cy="98712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000000"/>
                </a:solidFill>
                <a:latin typeface="Russo One"/>
                <a:ea typeface="Russo One"/>
              </a:rPr>
              <a:t>Investigation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93" name="Google Shape;82;p15"/>
          <p:cNvSpPr/>
          <p:nvPr/>
        </p:nvSpPr>
        <p:spPr>
          <a:xfrm>
            <a:off x="14725080" y="5078160"/>
            <a:ext cx="2482920" cy="98712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000000"/>
                </a:solidFill>
                <a:latin typeface="Russo One"/>
                <a:ea typeface="Russo One"/>
              </a:rPr>
              <a:t>Conclusion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94" name="Google Shape;83;p15"/>
          <p:cNvSpPr/>
          <p:nvPr/>
        </p:nvSpPr>
        <p:spPr>
          <a:xfrm>
            <a:off x="1080000" y="6255360"/>
            <a:ext cx="2482920" cy="2377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000000"/>
                </a:solidFill>
                <a:latin typeface="Russo One"/>
                <a:ea typeface="Russo One"/>
              </a:rPr>
              <a:t>Split the country in regions to simplify the simulation process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95" name="Google Shape;84;p15"/>
          <p:cNvSpPr/>
          <p:nvPr/>
        </p:nvSpPr>
        <p:spPr>
          <a:xfrm>
            <a:off x="4491360" y="6255360"/>
            <a:ext cx="2482920" cy="3108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000000"/>
                </a:solidFill>
                <a:latin typeface="Russo One"/>
                <a:ea typeface="Russo One"/>
              </a:rPr>
              <a:t>Study the renewable energy potential while taking into consideration the land’s limitations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96" name="Google Shape;85;p15"/>
          <p:cNvSpPr/>
          <p:nvPr/>
        </p:nvSpPr>
        <p:spPr>
          <a:xfrm>
            <a:off x="7902360" y="6255360"/>
            <a:ext cx="2482920" cy="384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" sz="2400" b="0" strike="noStrike" spc="-1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97" name="Google Shape;86;p15"/>
          <p:cNvSpPr/>
          <p:nvPr/>
        </p:nvSpPr>
        <p:spPr>
          <a:xfrm>
            <a:off x="11313720" y="6255360"/>
            <a:ext cx="2482920" cy="384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" sz="2400" b="0" strike="noStrike" spc="-1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98" name="Google Shape;87;p15"/>
          <p:cNvSpPr/>
          <p:nvPr/>
        </p:nvSpPr>
        <p:spPr>
          <a:xfrm>
            <a:off x="14725080" y="6249960"/>
            <a:ext cx="2482920" cy="384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" sz="2400" b="0" strike="noStrike" spc="-1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99" name="Google Shape;88;p15"/>
          <p:cNvSpPr/>
          <p:nvPr/>
        </p:nvSpPr>
        <p:spPr>
          <a:xfrm>
            <a:off x="3563280" y="5577120"/>
            <a:ext cx="9277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200">
            <a:solidFill>
              <a:srgbClr val="E06666"/>
            </a:solidFill>
            <a:round/>
            <a:tailEnd type="stealth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Google Shape;89;p15"/>
          <p:cNvSpPr/>
          <p:nvPr/>
        </p:nvSpPr>
        <p:spPr>
          <a:xfrm>
            <a:off x="6974280" y="5577120"/>
            <a:ext cx="9277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200">
            <a:solidFill>
              <a:srgbClr val="E06666"/>
            </a:solidFill>
            <a:round/>
            <a:tailEnd type="stealth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Google Shape;90;p15"/>
          <p:cNvSpPr/>
          <p:nvPr/>
        </p:nvSpPr>
        <p:spPr>
          <a:xfrm>
            <a:off x="10385640" y="5577120"/>
            <a:ext cx="9277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200">
            <a:solidFill>
              <a:srgbClr val="E06666"/>
            </a:solidFill>
            <a:round/>
            <a:tailEnd type="stealth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Google Shape;91;p15"/>
          <p:cNvSpPr/>
          <p:nvPr/>
        </p:nvSpPr>
        <p:spPr>
          <a:xfrm>
            <a:off x="13796640" y="5577120"/>
            <a:ext cx="9277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200">
            <a:solidFill>
              <a:srgbClr val="E06666"/>
            </a:solidFill>
            <a:round/>
            <a:tailEnd type="stealth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96;p16"/>
          <p:cNvSpPr/>
          <p:nvPr/>
        </p:nvSpPr>
        <p:spPr>
          <a:xfrm>
            <a:off x="1080000" y="1080000"/>
            <a:ext cx="16127640" cy="203148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4" name="Google Shape;97;p16"/>
          <p:cNvPicPr/>
          <p:nvPr/>
        </p:nvPicPr>
        <p:blipFill>
          <a:blip r:embed="rId2"/>
          <a:srcRect l="9587" r="56434"/>
          <a:stretch/>
        </p:blipFill>
        <p:spPr>
          <a:xfrm>
            <a:off x="9551880" y="0"/>
            <a:ext cx="6954120" cy="10286640"/>
          </a:xfrm>
          <a:prstGeom prst="rect">
            <a:avLst/>
          </a:prstGeom>
          <a:ln w="0">
            <a:noFill/>
          </a:ln>
        </p:spPr>
      </p:pic>
      <p:sp>
        <p:nvSpPr>
          <p:cNvPr id="105" name="Google Shape;99;p16"/>
          <p:cNvSpPr/>
          <p:nvPr/>
        </p:nvSpPr>
        <p:spPr>
          <a:xfrm>
            <a:off x="6555600" y="1264680"/>
            <a:ext cx="5176080" cy="166199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9600" spc="-1" dirty="0">
                <a:solidFill>
                  <a:srgbClr val="000000"/>
                </a:solidFill>
                <a:latin typeface="Russo One"/>
                <a:ea typeface="Russo One"/>
              </a:rPr>
              <a:t>S</a:t>
            </a:r>
            <a:r>
              <a:rPr lang="en-GB" sz="9600" b="0" strike="noStrike" spc="-1" dirty="0">
                <a:solidFill>
                  <a:srgbClr val="000000"/>
                </a:solidFill>
                <a:latin typeface="Russo One"/>
                <a:ea typeface="Russo One"/>
              </a:rPr>
              <a:t>haping</a:t>
            </a:r>
            <a:endParaRPr lang="en-US" sz="9600" b="0" strike="noStrike" spc="-1" dirty="0">
              <a:latin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04E150-540B-EE84-6732-A3443A024C2E}"/>
              </a:ext>
            </a:extLst>
          </p:cNvPr>
          <p:cNvSpPr txBox="1"/>
          <p:nvPr/>
        </p:nvSpPr>
        <p:spPr>
          <a:xfrm>
            <a:off x="1080000" y="4887006"/>
            <a:ext cx="67767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Russo One"/>
              </a:rPr>
              <a:t>Split the country into 5 regions as the figure shows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20D21E-F946-1620-676C-E17164272A91}"/>
              </a:ext>
            </a:extLst>
          </p:cNvPr>
          <p:cNvSpPr txBox="1"/>
          <p:nvPr/>
        </p:nvSpPr>
        <p:spPr>
          <a:xfrm>
            <a:off x="1084359" y="5941002"/>
            <a:ext cx="66582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Russo One"/>
              </a:rPr>
              <a:t>Used ISO codes to group the prefectures together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423B41-7F2D-5EE9-28A9-C052AA0F2E54}"/>
              </a:ext>
            </a:extLst>
          </p:cNvPr>
          <p:cNvSpPr txBox="1"/>
          <p:nvPr/>
        </p:nvSpPr>
        <p:spPr>
          <a:xfrm>
            <a:off x="1084359" y="6459041"/>
            <a:ext cx="5876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Russo One"/>
              </a:rPr>
              <a:t>Build the excluders* for each of the regions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C18A1E-4561-1DF3-4C40-D504339C0845}"/>
              </a:ext>
            </a:extLst>
          </p:cNvPr>
          <p:cNvSpPr txBox="1"/>
          <p:nvPr/>
        </p:nvSpPr>
        <p:spPr>
          <a:xfrm>
            <a:off x="1080000" y="6977080"/>
            <a:ext cx="807759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Russo One"/>
              </a:rPr>
              <a:t>Offshore wind analysis was an exception:</a:t>
            </a:r>
          </a:p>
          <a:p>
            <a:pPr marL="800100" lvl="1" indent="-342900">
              <a:buFont typeface="Wingdings" panose="05000000000000000000" pitchFamily="2" charset="2"/>
              <a:buChar char="à"/>
            </a:pPr>
            <a:r>
              <a:rPr lang="en-GB" sz="2400" dirty="0">
                <a:latin typeface="Russo One"/>
                <a:sym typeface="Wingdings" panose="05000000000000000000" pitchFamily="2" charset="2"/>
              </a:rPr>
              <a:t>EEZ zone had to be excluded from the mainland</a:t>
            </a:r>
          </a:p>
          <a:p>
            <a:pPr marL="800100" lvl="1" indent="-342900">
              <a:buFont typeface="Wingdings" panose="05000000000000000000" pitchFamily="2" charset="2"/>
              <a:buChar char="à"/>
            </a:pPr>
            <a:r>
              <a:rPr lang="en-GB" sz="2400" dirty="0">
                <a:latin typeface="Russo One"/>
                <a:sym typeface="Wingdings" panose="05000000000000000000" pitchFamily="2" charset="2"/>
              </a:rPr>
              <a:t>A turn around due to the complexity of a straightforward</a:t>
            </a:r>
          </a:p>
          <a:p>
            <a:pPr lvl="1"/>
            <a:r>
              <a:rPr lang="en-GB" sz="2400" dirty="0">
                <a:latin typeface="Russo One"/>
                <a:sym typeface="Wingdings" panose="05000000000000000000" pitchFamily="2" charset="2"/>
              </a:rPr>
              <a:t>implementation</a:t>
            </a:r>
            <a:endParaRPr lang="en-GB" sz="2400" dirty="0">
              <a:latin typeface="Russo One"/>
            </a:endParaRPr>
          </a:p>
          <a:p>
            <a:endParaRPr lang="en-GB" sz="2400" dirty="0">
              <a:latin typeface="Russo One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E08C2B-B643-72C5-98F5-6B19EA219836}"/>
              </a:ext>
            </a:extLst>
          </p:cNvPr>
          <p:cNvSpPr txBox="1"/>
          <p:nvPr/>
        </p:nvSpPr>
        <p:spPr>
          <a:xfrm>
            <a:off x="1080000" y="5454417"/>
            <a:ext cx="68708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Russo One"/>
              </a:rPr>
              <a:t>Powerplants are highlighted with the black markers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334013-D356-54FF-AB88-BCDD61C3D1A8}"/>
              </a:ext>
            </a:extLst>
          </p:cNvPr>
          <p:cNvSpPr txBox="1"/>
          <p:nvPr/>
        </p:nvSpPr>
        <p:spPr>
          <a:xfrm>
            <a:off x="1080000" y="9483483"/>
            <a:ext cx="41300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>
                <a:latin typeface="Russo One"/>
              </a:rPr>
              <a:t>*: Excluded areas are shown in additional slides</a:t>
            </a:r>
          </a:p>
        </p:txBody>
      </p: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F3B740B0-0E53-697E-58F6-CCEAF114D0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1727" y="4185327"/>
            <a:ext cx="7161904" cy="5003174"/>
          </a:xfrm>
          <a:prstGeom prst="rect">
            <a:avLst/>
          </a:prstGeom>
        </p:spPr>
      </p:pic>
      <p:pic>
        <p:nvPicPr>
          <p:cNvPr id="11" name="Picture 10" descr="A picture containing icon&#10;&#10;Description automatically generated">
            <a:extLst>
              <a:ext uri="{FF2B5EF4-FFF2-40B4-BE49-F238E27FC236}">
                <a16:creationId xmlns:a16="http://schemas.microsoft.com/office/drawing/2014/main" id="{EAF248C6-3F05-36DB-664C-E5364E5274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378" y="3739283"/>
            <a:ext cx="7321165" cy="61510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0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/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20;p17"/>
          <p:cNvSpPr/>
          <p:nvPr/>
        </p:nvSpPr>
        <p:spPr>
          <a:xfrm>
            <a:off x="1080000" y="1080000"/>
            <a:ext cx="16127640" cy="203148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19" name="Google Shape;121;p17"/>
          <p:cNvPicPr/>
          <p:nvPr/>
        </p:nvPicPr>
        <p:blipFill>
          <a:blip r:embed="rId2"/>
          <a:srcRect l="9587" r="56434"/>
          <a:stretch/>
        </p:blipFill>
        <p:spPr>
          <a:xfrm>
            <a:off x="2189520" y="0"/>
            <a:ext cx="6954120" cy="10286640"/>
          </a:xfrm>
          <a:prstGeom prst="rect">
            <a:avLst/>
          </a:prstGeom>
          <a:ln w="0">
            <a:noFill/>
          </a:ln>
        </p:spPr>
      </p:pic>
      <p:sp>
        <p:nvSpPr>
          <p:cNvPr id="120" name="Google Shape;122;p17"/>
          <p:cNvSpPr/>
          <p:nvPr/>
        </p:nvSpPr>
        <p:spPr>
          <a:xfrm>
            <a:off x="1080000" y="1321200"/>
            <a:ext cx="16127640" cy="1401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8000" b="0" strike="noStrike" spc="-1">
                <a:solidFill>
                  <a:srgbClr val="000000"/>
                </a:solidFill>
                <a:latin typeface="Russo One"/>
                <a:ea typeface="Russo One"/>
              </a:rPr>
              <a:t>Renewable Energy Potential</a:t>
            </a:r>
            <a:endParaRPr lang="en-US" sz="8000" b="0" strike="noStrike" spc="-1">
              <a:latin typeface="Arial"/>
            </a:endParaRPr>
          </a:p>
        </p:txBody>
      </p:sp>
      <p:sp>
        <p:nvSpPr>
          <p:cNvPr id="121" name="Google Shape;123;p17"/>
          <p:cNvSpPr/>
          <p:nvPr/>
        </p:nvSpPr>
        <p:spPr>
          <a:xfrm>
            <a:off x="1080000" y="3686040"/>
            <a:ext cx="3126960" cy="5591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15000"/>
              </a:lnSpc>
              <a:buNone/>
              <a:tabLst>
                <a:tab pos="0" algn="l"/>
              </a:tabLst>
            </a:pPr>
            <a:r>
              <a:rPr lang="ru" sz="4800" b="0" strike="noStrike" spc="-1">
                <a:solidFill>
                  <a:srgbClr val="000000"/>
                </a:solidFill>
                <a:latin typeface="Russo One"/>
                <a:ea typeface="Russo One"/>
              </a:rPr>
              <a:t>I</a:t>
            </a:r>
            <a:endParaRPr lang="en-US" sz="4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" sz="3000" b="0" strike="noStrike" spc="-1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22" name="Google Shape;124;p17"/>
          <p:cNvSpPr/>
          <p:nvPr/>
        </p:nvSpPr>
        <p:spPr>
          <a:xfrm>
            <a:off x="14080680" y="3686040"/>
            <a:ext cx="3126960" cy="5591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15000"/>
              </a:lnSpc>
              <a:buNone/>
              <a:tabLst>
                <a:tab pos="0" algn="l"/>
              </a:tabLst>
            </a:pPr>
            <a:r>
              <a:rPr lang="ru" sz="4800" b="0" strike="noStrike" spc="-1">
                <a:solidFill>
                  <a:srgbClr val="000000"/>
                </a:solidFill>
                <a:latin typeface="Russo One"/>
                <a:ea typeface="Russo One"/>
              </a:rPr>
              <a:t>IV</a:t>
            </a:r>
            <a:endParaRPr lang="en-US" sz="4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" sz="3000" b="0" strike="noStrike" spc="-1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23" name="Google Shape;125;p17"/>
          <p:cNvSpPr/>
          <p:nvPr/>
        </p:nvSpPr>
        <p:spPr>
          <a:xfrm>
            <a:off x="5413680" y="3686040"/>
            <a:ext cx="3126960" cy="5591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15000"/>
              </a:lnSpc>
              <a:buNone/>
              <a:tabLst>
                <a:tab pos="0" algn="l"/>
              </a:tabLst>
            </a:pPr>
            <a:r>
              <a:rPr lang="ru" sz="4800" b="0" strike="noStrike" spc="-1">
                <a:solidFill>
                  <a:srgbClr val="000000"/>
                </a:solidFill>
                <a:latin typeface="Russo One"/>
                <a:ea typeface="Russo One"/>
              </a:rPr>
              <a:t>II</a:t>
            </a:r>
            <a:endParaRPr lang="en-US" sz="4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" sz="3000" b="0" strike="noStrike" spc="-1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24" name="Google Shape;126;p17"/>
          <p:cNvSpPr/>
          <p:nvPr/>
        </p:nvSpPr>
        <p:spPr>
          <a:xfrm>
            <a:off x="9747360" y="3555000"/>
            <a:ext cx="3126960" cy="5591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15000"/>
              </a:lnSpc>
              <a:buNone/>
              <a:tabLst>
                <a:tab pos="0" algn="l"/>
              </a:tabLst>
            </a:pPr>
            <a:r>
              <a:rPr lang="ru" sz="4800" b="0" strike="noStrike" spc="-1">
                <a:solidFill>
                  <a:srgbClr val="000000"/>
                </a:solidFill>
                <a:latin typeface="Russo One"/>
                <a:ea typeface="Russo One"/>
              </a:rPr>
              <a:t>III</a:t>
            </a:r>
            <a:endParaRPr lang="en-US" sz="4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" sz="3000" b="0" strike="noStrike" spc="-1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lang="en-US" sz="3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31;p18"/>
          <p:cNvSpPr/>
          <p:nvPr/>
        </p:nvSpPr>
        <p:spPr>
          <a:xfrm>
            <a:off x="1080000" y="1080000"/>
            <a:ext cx="16127640" cy="203148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26" name="Google Shape;132;p18"/>
          <p:cNvPicPr/>
          <p:nvPr/>
        </p:nvPicPr>
        <p:blipFill>
          <a:blip r:embed="rId2"/>
          <a:srcRect l="9587" r="56434"/>
          <a:stretch/>
        </p:blipFill>
        <p:spPr>
          <a:xfrm>
            <a:off x="2189520" y="0"/>
            <a:ext cx="6954120" cy="10286640"/>
          </a:xfrm>
          <a:prstGeom prst="rect">
            <a:avLst/>
          </a:prstGeom>
          <a:ln w="0">
            <a:noFill/>
          </a:ln>
        </p:spPr>
      </p:pic>
      <p:sp>
        <p:nvSpPr>
          <p:cNvPr id="127" name="Google Shape;133;p18"/>
          <p:cNvSpPr/>
          <p:nvPr/>
        </p:nvSpPr>
        <p:spPr>
          <a:xfrm>
            <a:off x="4314600" y="1264680"/>
            <a:ext cx="9658800" cy="1645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9600" b="0" strike="noStrike" spc="-1">
                <a:solidFill>
                  <a:srgbClr val="000000"/>
                </a:solidFill>
                <a:latin typeface="Russo One"/>
                <a:ea typeface="Russo One"/>
              </a:rPr>
              <a:t>PyPSA</a:t>
            </a:r>
            <a:endParaRPr lang="en-US" sz="9600" b="0" strike="noStrike" spc="-1">
              <a:latin typeface="Arial"/>
            </a:endParaRPr>
          </a:p>
        </p:txBody>
      </p:sp>
      <p:sp>
        <p:nvSpPr>
          <p:cNvPr id="128" name="Google Shape;134;p18"/>
          <p:cNvSpPr/>
          <p:nvPr/>
        </p:nvSpPr>
        <p:spPr>
          <a:xfrm>
            <a:off x="3477240" y="4464720"/>
            <a:ext cx="4378320" cy="4378320"/>
          </a:xfrm>
          <a:prstGeom prst="ellipse">
            <a:avLst/>
          </a:prstGeom>
          <a:solidFill>
            <a:srgbClr val="E06666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9" name="Google Shape;135;p18"/>
          <p:cNvSpPr/>
          <p:nvPr/>
        </p:nvSpPr>
        <p:spPr>
          <a:xfrm>
            <a:off x="3477240" y="4464720"/>
            <a:ext cx="4378320" cy="4378320"/>
          </a:xfrm>
          <a:prstGeom prst="chord">
            <a:avLst>
              <a:gd name="adj1" fmla="val 12213909"/>
              <a:gd name="adj2" fmla="val 20182270"/>
            </a:avLst>
          </a:prstGeom>
          <a:solidFill>
            <a:srgbClr val="6D9EEB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0" name="Google Shape;136;p18"/>
          <p:cNvSpPr/>
          <p:nvPr/>
        </p:nvSpPr>
        <p:spPr>
          <a:xfrm rot="10800000">
            <a:off x="3477960" y="4465080"/>
            <a:ext cx="4378320" cy="4378320"/>
          </a:xfrm>
          <a:prstGeom prst="chord">
            <a:avLst>
              <a:gd name="adj1" fmla="val 11362323"/>
              <a:gd name="adj2" fmla="val 21021118"/>
            </a:avLst>
          </a:prstGeom>
          <a:solidFill>
            <a:srgbClr val="93C47D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1" name="Google Shape;137;p18"/>
          <p:cNvSpPr/>
          <p:nvPr/>
        </p:nvSpPr>
        <p:spPr>
          <a:xfrm>
            <a:off x="4829400" y="4820400"/>
            <a:ext cx="1674000" cy="639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" sz="3000" b="0" strike="noStrike" spc="-1">
                <a:solidFill>
                  <a:srgbClr val="000000"/>
                </a:solidFill>
                <a:latin typeface="Russo One"/>
                <a:ea typeface="Russo One"/>
              </a:rPr>
              <a:t>20%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32" name="Google Shape;138;p18"/>
          <p:cNvSpPr/>
          <p:nvPr/>
        </p:nvSpPr>
        <p:spPr>
          <a:xfrm>
            <a:off x="4829400" y="6079320"/>
            <a:ext cx="1674000" cy="639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" sz="3000" b="0" strike="noStrike" spc="-1">
                <a:solidFill>
                  <a:srgbClr val="000000"/>
                </a:solidFill>
                <a:latin typeface="Russo One"/>
                <a:ea typeface="Russo One"/>
              </a:rPr>
              <a:t>35%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33" name="Google Shape;139;p18"/>
          <p:cNvSpPr/>
          <p:nvPr/>
        </p:nvSpPr>
        <p:spPr>
          <a:xfrm>
            <a:off x="4829400" y="7510320"/>
            <a:ext cx="1674000" cy="639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" sz="3000" b="0" strike="noStrike" spc="-1">
                <a:solidFill>
                  <a:srgbClr val="000000"/>
                </a:solidFill>
                <a:latin typeface="Russo One"/>
                <a:ea typeface="Russo One"/>
              </a:rPr>
              <a:t>45%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34" name="Google Shape;140;p18"/>
          <p:cNvSpPr/>
          <p:nvPr/>
        </p:nvSpPr>
        <p:spPr>
          <a:xfrm>
            <a:off x="9144000" y="4497120"/>
            <a:ext cx="646200" cy="646200"/>
          </a:xfrm>
          <a:prstGeom prst="ellipse">
            <a:avLst/>
          </a:prstGeom>
          <a:solidFill>
            <a:srgbClr val="6D9EEB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5" name="Google Shape;141;p18"/>
          <p:cNvSpPr/>
          <p:nvPr/>
        </p:nvSpPr>
        <p:spPr>
          <a:xfrm>
            <a:off x="9910080" y="4173840"/>
            <a:ext cx="7297920" cy="1279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" sz="2400" b="0" strike="noStrike" spc="-1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36" name="Google Shape;142;p18"/>
          <p:cNvSpPr/>
          <p:nvPr/>
        </p:nvSpPr>
        <p:spPr>
          <a:xfrm>
            <a:off x="9144000" y="6330960"/>
            <a:ext cx="646200" cy="646200"/>
          </a:xfrm>
          <a:prstGeom prst="ellipse">
            <a:avLst/>
          </a:prstGeom>
          <a:solidFill>
            <a:srgbClr val="E06666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7" name="Google Shape;143;p18"/>
          <p:cNvSpPr/>
          <p:nvPr/>
        </p:nvSpPr>
        <p:spPr>
          <a:xfrm>
            <a:off x="9910080" y="6007680"/>
            <a:ext cx="7297920" cy="1279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" sz="2400" b="0" strike="noStrike" spc="-1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38" name="Google Shape;144;p18"/>
          <p:cNvSpPr/>
          <p:nvPr/>
        </p:nvSpPr>
        <p:spPr>
          <a:xfrm>
            <a:off x="9144000" y="8237160"/>
            <a:ext cx="646200" cy="646200"/>
          </a:xfrm>
          <a:prstGeom prst="ellipse">
            <a:avLst/>
          </a:prstGeom>
          <a:solidFill>
            <a:srgbClr val="93C47D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9" name="Google Shape;145;p18"/>
          <p:cNvSpPr/>
          <p:nvPr/>
        </p:nvSpPr>
        <p:spPr>
          <a:xfrm>
            <a:off x="9910080" y="7913880"/>
            <a:ext cx="7297920" cy="1279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" sz="2400" b="0" strike="noStrike" spc="-1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20;p17"/>
          <p:cNvSpPr/>
          <p:nvPr/>
        </p:nvSpPr>
        <p:spPr>
          <a:xfrm>
            <a:off x="1080000" y="1080000"/>
            <a:ext cx="16127640" cy="203148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41" name="Google Shape;121;p17"/>
          <p:cNvPicPr/>
          <p:nvPr/>
        </p:nvPicPr>
        <p:blipFill>
          <a:blip r:embed="rId2"/>
          <a:srcRect l="9587" r="56434"/>
          <a:stretch/>
        </p:blipFill>
        <p:spPr>
          <a:xfrm>
            <a:off x="2189520" y="0"/>
            <a:ext cx="6954120" cy="10286640"/>
          </a:xfrm>
          <a:prstGeom prst="rect">
            <a:avLst/>
          </a:prstGeom>
          <a:ln w="0">
            <a:noFill/>
          </a:ln>
        </p:spPr>
      </p:pic>
      <p:sp>
        <p:nvSpPr>
          <p:cNvPr id="142" name="Google Shape;122;p17"/>
          <p:cNvSpPr/>
          <p:nvPr/>
        </p:nvSpPr>
        <p:spPr>
          <a:xfrm>
            <a:off x="1080000" y="1321200"/>
            <a:ext cx="16127640" cy="1401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8000" b="0" strike="noStrike" spc="-1">
                <a:solidFill>
                  <a:srgbClr val="000000"/>
                </a:solidFill>
                <a:latin typeface="Russo One"/>
                <a:ea typeface="Russo One"/>
              </a:rPr>
              <a:t>Investigation</a:t>
            </a:r>
            <a:endParaRPr lang="en-US" sz="8000" b="0" strike="noStrike" spc="-1">
              <a:latin typeface="Arial"/>
            </a:endParaRPr>
          </a:p>
        </p:txBody>
      </p:sp>
      <p:sp>
        <p:nvSpPr>
          <p:cNvPr id="143" name="Google Shape;123;p17"/>
          <p:cNvSpPr/>
          <p:nvPr/>
        </p:nvSpPr>
        <p:spPr>
          <a:xfrm>
            <a:off x="1080000" y="3686040"/>
            <a:ext cx="3126960" cy="5591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15000"/>
              </a:lnSpc>
              <a:buNone/>
              <a:tabLst>
                <a:tab pos="0" algn="l"/>
              </a:tabLst>
            </a:pPr>
            <a:r>
              <a:rPr lang="ru" sz="4800" b="0" strike="noStrike" spc="-1">
                <a:solidFill>
                  <a:srgbClr val="000000"/>
                </a:solidFill>
                <a:latin typeface="Russo One"/>
                <a:ea typeface="Russo One"/>
              </a:rPr>
              <a:t>I</a:t>
            </a:r>
            <a:endParaRPr lang="en-US" sz="4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" sz="3000" b="0" strike="noStrike" spc="-1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44" name="Google Shape;124;p17"/>
          <p:cNvSpPr/>
          <p:nvPr/>
        </p:nvSpPr>
        <p:spPr>
          <a:xfrm>
            <a:off x="14080680" y="3686040"/>
            <a:ext cx="3126960" cy="5591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15000"/>
              </a:lnSpc>
              <a:buNone/>
              <a:tabLst>
                <a:tab pos="0" algn="l"/>
              </a:tabLst>
            </a:pPr>
            <a:r>
              <a:rPr lang="ru" sz="4800" b="0" strike="noStrike" spc="-1">
                <a:solidFill>
                  <a:srgbClr val="000000"/>
                </a:solidFill>
                <a:latin typeface="Russo One"/>
                <a:ea typeface="Russo One"/>
              </a:rPr>
              <a:t>IV</a:t>
            </a:r>
            <a:endParaRPr lang="en-US" sz="4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" sz="3000" b="0" strike="noStrike" spc="-1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45" name="Google Shape;125;p17"/>
          <p:cNvSpPr/>
          <p:nvPr/>
        </p:nvSpPr>
        <p:spPr>
          <a:xfrm>
            <a:off x="5413680" y="3686040"/>
            <a:ext cx="3126960" cy="5591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15000"/>
              </a:lnSpc>
              <a:buNone/>
              <a:tabLst>
                <a:tab pos="0" algn="l"/>
              </a:tabLst>
            </a:pPr>
            <a:r>
              <a:rPr lang="ru" sz="4800" b="0" strike="noStrike" spc="-1">
                <a:solidFill>
                  <a:srgbClr val="000000"/>
                </a:solidFill>
                <a:latin typeface="Russo One"/>
                <a:ea typeface="Russo One"/>
              </a:rPr>
              <a:t>II</a:t>
            </a:r>
            <a:endParaRPr lang="en-US" sz="4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" sz="3000" b="0" strike="noStrike" spc="-1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46" name="Google Shape;126;p17"/>
          <p:cNvSpPr/>
          <p:nvPr/>
        </p:nvSpPr>
        <p:spPr>
          <a:xfrm>
            <a:off x="9747360" y="3555000"/>
            <a:ext cx="3126960" cy="5591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15000"/>
              </a:lnSpc>
              <a:buNone/>
              <a:tabLst>
                <a:tab pos="0" algn="l"/>
              </a:tabLst>
            </a:pPr>
            <a:r>
              <a:rPr lang="ru" sz="4800" b="0" strike="noStrike" spc="-1">
                <a:solidFill>
                  <a:srgbClr val="000000"/>
                </a:solidFill>
                <a:latin typeface="Russo One"/>
                <a:ea typeface="Russo One"/>
              </a:rPr>
              <a:t>III</a:t>
            </a:r>
            <a:endParaRPr lang="en-US" sz="4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" sz="3000" b="0" strike="noStrike" spc="-1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lang="en-US" sz="3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58;p20"/>
          <p:cNvSpPr/>
          <p:nvPr/>
        </p:nvSpPr>
        <p:spPr>
          <a:xfrm rot="10800000">
            <a:off x="1080360" y="588240"/>
            <a:ext cx="16127640" cy="406332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48" name="Google Shape;159;p20"/>
          <p:cNvPicPr/>
          <p:nvPr/>
        </p:nvPicPr>
        <p:blipFill>
          <a:blip r:embed="rId2"/>
          <a:srcRect l="14409" r="56434"/>
          <a:stretch/>
        </p:blipFill>
        <p:spPr>
          <a:xfrm>
            <a:off x="9144000" y="0"/>
            <a:ext cx="5967000" cy="10286640"/>
          </a:xfrm>
          <a:prstGeom prst="rect">
            <a:avLst/>
          </a:prstGeom>
          <a:ln w="0">
            <a:noFill/>
          </a:ln>
        </p:spPr>
      </p:pic>
      <p:sp>
        <p:nvSpPr>
          <p:cNvPr id="149" name="Google Shape;160;p20"/>
          <p:cNvSpPr/>
          <p:nvPr/>
        </p:nvSpPr>
        <p:spPr>
          <a:xfrm rot="16200000">
            <a:off x="6063840" y="-2491560"/>
            <a:ext cx="6160320" cy="6160320"/>
          </a:xfrm>
          <a:prstGeom prst="chord">
            <a:avLst>
              <a:gd name="adj1" fmla="val 5396159"/>
              <a:gd name="adj2" fmla="val 16200000"/>
            </a:avLst>
          </a:prstGeom>
          <a:solidFill>
            <a:srgbClr val="E06666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0" name="Google Shape;161;p20"/>
          <p:cNvSpPr/>
          <p:nvPr/>
        </p:nvSpPr>
        <p:spPr>
          <a:xfrm>
            <a:off x="4048056" y="5937624"/>
            <a:ext cx="9658800" cy="2621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" sz="8000" b="0" strike="noStrike" spc="-1" dirty="0">
                <a:solidFill>
                  <a:srgbClr val="000000"/>
                </a:solidFill>
                <a:latin typeface="Russo One"/>
                <a:ea typeface="Russo One"/>
              </a:rPr>
              <a:t>Thank you for your Attention</a:t>
            </a:r>
            <a:endParaRPr lang="en-US" sz="80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0;p19"/>
          <p:cNvSpPr/>
          <p:nvPr/>
        </p:nvSpPr>
        <p:spPr>
          <a:xfrm>
            <a:off x="1080000" y="1080000"/>
            <a:ext cx="16127640" cy="203148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2" name="Google Shape;151;p19"/>
          <p:cNvPicPr/>
          <p:nvPr/>
        </p:nvPicPr>
        <p:blipFill>
          <a:blip r:embed="rId2"/>
          <a:srcRect l="9587" r="56434"/>
          <a:stretch/>
        </p:blipFill>
        <p:spPr>
          <a:xfrm>
            <a:off x="2189520" y="0"/>
            <a:ext cx="6954120" cy="10286640"/>
          </a:xfrm>
          <a:prstGeom prst="rect">
            <a:avLst/>
          </a:prstGeom>
          <a:ln w="0">
            <a:noFill/>
          </a:ln>
        </p:spPr>
      </p:pic>
      <p:sp>
        <p:nvSpPr>
          <p:cNvPr id="153" name="Google Shape;152;p19"/>
          <p:cNvSpPr/>
          <p:nvPr/>
        </p:nvSpPr>
        <p:spPr>
          <a:xfrm>
            <a:off x="1080000" y="1264680"/>
            <a:ext cx="16127640" cy="1645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9600" b="0" strike="noStrike" spc="-1">
                <a:solidFill>
                  <a:srgbClr val="000000"/>
                </a:solidFill>
                <a:latin typeface="Russo One"/>
                <a:ea typeface="Russo One"/>
              </a:rPr>
              <a:t>Additional Slides</a:t>
            </a:r>
            <a:endParaRPr lang="en-US" sz="9600" b="0" strike="noStrike" spc="-1">
              <a:latin typeface="Arial"/>
            </a:endParaRP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76A98B74-3298-5D66-1992-FDB2198AAC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8458" y="6553916"/>
            <a:ext cx="4989181" cy="3614752"/>
          </a:xfrm>
          <a:prstGeom prst="rect">
            <a:avLst/>
          </a:prstGeom>
        </p:spPr>
      </p:pic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C833021D-A07F-2AEC-3FDA-9386D340ACE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8459" y="3942505"/>
            <a:ext cx="4989181" cy="2441763"/>
          </a:xfrm>
          <a:prstGeom prst="rect">
            <a:avLst/>
          </a:prstGeom>
        </p:spPr>
      </p:pic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8114DB18-0B42-2F50-3992-04F392390FF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6014" y="3942505"/>
            <a:ext cx="2834359" cy="4170752"/>
          </a:xfrm>
          <a:prstGeom prst="rect">
            <a:avLst/>
          </a:prstGeom>
        </p:spPr>
      </p:pic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004AED17-A054-1345-0B82-639C2551506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4207" y="3942505"/>
            <a:ext cx="3343721" cy="4170752"/>
          </a:xfrm>
          <a:prstGeom prst="rect">
            <a:avLst/>
          </a:prstGeom>
        </p:spPr>
      </p:pic>
      <p:pic>
        <p:nvPicPr>
          <p:cNvPr id="12" name="Picture 11" descr="A picture containing scatter chart&#10;&#10;Description automatically generated">
            <a:extLst>
              <a:ext uri="{FF2B5EF4-FFF2-40B4-BE49-F238E27FC236}">
                <a16:creationId xmlns:a16="http://schemas.microsoft.com/office/drawing/2014/main" id="{DA9D9ABF-45B1-6887-E76C-ABE837FF982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01" y="3942505"/>
            <a:ext cx="3583440" cy="343123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66E4A93-13EA-ABBA-18DC-8AE14C8BB44F}"/>
              </a:ext>
            </a:extLst>
          </p:cNvPr>
          <p:cNvSpPr txBox="1"/>
          <p:nvPr/>
        </p:nvSpPr>
        <p:spPr>
          <a:xfrm>
            <a:off x="969264" y="3296160"/>
            <a:ext cx="7882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ym typeface="Wingdings" panose="05000000000000000000" pitchFamily="2" charset="2"/>
              </a:rPr>
              <a:t> Eligible areas for onshore wind power generation:</a:t>
            </a:r>
            <a:endParaRPr lang="en-GB" sz="2400"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0;p19"/>
          <p:cNvSpPr/>
          <p:nvPr/>
        </p:nvSpPr>
        <p:spPr>
          <a:xfrm>
            <a:off x="1080000" y="1080000"/>
            <a:ext cx="16127640" cy="203148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2" name="Google Shape;151;p19"/>
          <p:cNvPicPr/>
          <p:nvPr/>
        </p:nvPicPr>
        <p:blipFill>
          <a:blip r:embed="rId2"/>
          <a:srcRect l="9587" r="56434"/>
          <a:stretch/>
        </p:blipFill>
        <p:spPr>
          <a:xfrm>
            <a:off x="2189520" y="0"/>
            <a:ext cx="6954120" cy="10286640"/>
          </a:xfrm>
          <a:prstGeom prst="rect">
            <a:avLst/>
          </a:prstGeom>
          <a:ln w="0">
            <a:noFill/>
          </a:ln>
        </p:spPr>
      </p:pic>
      <p:sp>
        <p:nvSpPr>
          <p:cNvPr id="153" name="Google Shape;152;p19"/>
          <p:cNvSpPr/>
          <p:nvPr/>
        </p:nvSpPr>
        <p:spPr>
          <a:xfrm>
            <a:off x="1080000" y="1264680"/>
            <a:ext cx="16127640" cy="1645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sp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GB" sz="9600" b="0" strike="noStrike" spc="-1">
                <a:solidFill>
                  <a:srgbClr val="000000"/>
                </a:solidFill>
                <a:latin typeface="Russo One"/>
                <a:ea typeface="Russo One"/>
              </a:rPr>
              <a:t>Additional Slides</a:t>
            </a:r>
            <a:endParaRPr lang="en-US" sz="9600" b="0" strike="noStrike" spc="-1"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12A7A21-5A79-B78B-23BA-A6F6A9C83D1A}"/>
              </a:ext>
            </a:extLst>
          </p:cNvPr>
          <p:cNvSpPr txBox="1"/>
          <p:nvPr/>
        </p:nvSpPr>
        <p:spPr>
          <a:xfrm>
            <a:off x="969264" y="3296160"/>
            <a:ext cx="66207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ym typeface="Wingdings" panose="05000000000000000000" pitchFamily="2" charset="2"/>
              </a:rPr>
              <a:t> Eligible areas for solar power generation:</a:t>
            </a:r>
            <a:endParaRPr lang="en-GB" sz="2400" b="1" dirty="0"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EA8C6DB6-DEE7-2628-00A8-03099352328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6664" y="6537960"/>
            <a:ext cx="5040976" cy="3657600"/>
          </a:xfrm>
          <a:prstGeom prst="rect">
            <a:avLst/>
          </a:prstGeom>
        </p:spPr>
      </p:pic>
      <p:pic>
        <p:nvPicPr>
          <p:cNvPr id="9" name="Picture 8" descr="A green and white map&#10;&#10;Description automatically generated with medium confidence">
            <a:extLst>
              <a:ext uri="{FF2B5EF4-FFF2-40B4-BE49-F238E27FC236}">
                <a16:creationId xmlns:a16="http://schemas.microsoft.com/office/drawing/2014/main" id="{2BC086D0-1BAD-FE35-337C-8FEC690A823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6473" y="3997335"/>
            <a:ext cx="5041168" cy="2394322"/>
          </a:xfrm>
          <a:prstGeom prst="rect">
            <a:avLst/>
          </a:prstGeom>
        </p:spPr>
      </p:pic>
      <p:pic>
        <p:nvPicPr>
          <p:cNvPr id="13" name="Picture 12" descr="A picture containing scatter chart&#10;&#10;Description automatically generated">
            <a:extLst>
              <a:ext uri="{FF2B5EF4-FFF2-40B4-BE49-F238E27FC236}">
                <a16:creationId xmlns:a16="http://schemas.microsoft.com/office/drawing/2014/main" id="{20F7D7D1-3AD7-9D9F-EECA-213D48131C4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6449" y="3997335"/>
            <a:ext cx="2948666" cy="4128376"/>
          </a:xfrm>
          <a:prstGeom prst="rect">
            <a:avLst/>
          </a:prstGeom>
        </p:spPr>
      </p:pic>
      <p:pic>
        <p:nvPicPr>
          <p:cNvPr id="15" name="Picture 14" descr="Map&#10;&#10;Description automatically generated">
            <a:extLst>
              <a:ext uri="{FF2B5EF4-FFF2-40B4-BE49-F238E27FC236}">
                <a16:creationId xmlns:a16="http://schemas.microsoft.com/office/drawing/2014/main" id="{18DC4F82-DC95-799C-CDCD-41832D52535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452" y="3997335"/>
            <a:ext cx="3410332" cy="4128376"/>
          </a:xfrm>
          <a:prstGeom prst="rect">
            <a:avLst/>
          </a:prstGeom>
        </p:spPr>
      </p:pic>
      <p:pic>
        <p:nvPicPr>
          <p:cNvPr id="17" name="Picture 16" descr="Scatter chart&#10;&#10;Description automatically generated with low confidence">
            <a:extLst>
              <a:ext uri="{FF2B5EF4-FFF2-40B4-BE49-F238E27FC236}">
                <a16:creationId xmlns:a16="http://schemas.microsoft.com/office/drawing/2014/main" id="{70DE3F5F-653F-CB31-2952-7007F0BBAF9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99" y="4001992"/>
            <a:ext cx="3660788" cy="3450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402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543</Words>
  <Application>Microsoft Office PowerPoint</Application>
  <PresentationFormat>Custom</PresentationFormat>
  <Paragraphs>63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Russo One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TU-Pseudonym 4620990659968859</cp:lastModifiedBy>
  <cp:revision>3</cp:revision>
  <dcterms:modified xsi:type="dcterms:W3CDTF">2023-02-05T11:31:39Z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Custom</vt:lpwstr>
  </property>
  <property fmtid="{D5CDD505-2E9C-101B-9397-08002B2CF9AE}" pid="4" name="Slides">
    <vt:i4>8</vt:i4>
  </property>
</Properties>
</file>